
<file path=[Content_Types].xml><?xml version="1.0" encoding="utf-8"?>
<Types xmlns="http://schemas.openxmlformats.org/package/2006/content-types">
  <Default Extension="8m13Ix9vFqKMv4e8HDJ8t4aVjP1dgqSSw9Uh4pIiBdE" ContentType="image/pn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41" r:id="rId4"/>
  </p:sldMasterIdLst>
  <p:notesMasterIdLst>
    <p:notesMasterId r:id="rId26"/>
  </p:notesMasterIdLst>
  <p:sldIdLst>
    <p:sldId id="263" r:id="rId5"/>
    <p:sldId id="354" r:id="rId6"/>
    <p:sldId id="358" r:id="rId7"/>
    <p:sldId id="261" r:id="rId8"/>
    <p:sldId id="359" r:id="rId9"/>
    <p:sldId id="361" r:id="rId10"/>
    <p:sldId id="345" r:id="rId11"/>
    <p:sldId id="362" r:id="rId12"/>
    <p:sldId id="363" r:id="rId13"/>
    <p:sldId id="367" r:id="rId14"/>
    <p:sldId id="368" r:id="rId15"/>
    <p:sldId id="372" r:id="rId16"/>
    <p:sldId id="370" r:id="rId17"/>
    <p:sldId id="369" r:id="rId18"/>
    <p:sldId id="371" r:id="rId19"/>
    <p:sldId id="355" r:id="rId20"/>
    <p:sldId id="365" r:id="rId21"/>
    <p:sldId id="366" r:id="rId22"/>
    <p:sldId id="356" r:id="rId23"/>
    <p:sldId id="266" r:id="rId24"/>
    <p:sldId id="28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1FAD7D2-A417-4A83-B659-777EEEA7F487}">
          <p14:sldIdLst>
            <p14:sldId id="263"/>
            <p14:sldId id="354"/>
            <p14:sldId id="358"/>
            <p14:sldId id="261"/>
            <p14:sldId id="359"/>
            <p14:sldId id="361"/>
            <p14:sldId id="345"/>
            <p14:sldId id="362"/>
            <p14:sldId id="363"/>
            <p14:sldId id="367"/>
            <p14:sldId id="368"/>
            <p14:sldId id="372"/>
            <p14:sldId id="370"/>
            <p14:sldId id="369"/>
            <p14:sldId id="371"/>
            <p14:sldId id="355"/>
            <p14:sldId id="365"/>
            <p14:sldId id="366"/>
            <p14:sldId id="356"/>
            <p14:sldId id="266"/>
            <p14:sldId id="2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23" userDrawn="1">
          <p15:clr>
            <a:srgbClr val="A4A3A4"/>
          </p15:clr>
        </p15:guide>
        <p15:guide id="2" pos="38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E5CF"/>
    <a:srgbClr val="FFE1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F05A3B-E3A8-4422-B975-2D58F912F9C3}" v="5" dt="2025-05-01T18:36:16.289"/>
  </p1510:revLst>
</p1510:revInfo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39" autoAdjust="0"/>
  </p:normalViewPr>
  <p:slideViewPr>
    <p:cSldViewPr>
      <p:cViewPr varScale="1">
        <p:scale>
          <a:sx n="82" d="100"/>
          <a:sy n="82" d="100"/>
        </p:scale>
        <p:origin x="691" y="72"/>
      </p:cViewPr>
      <p:guideLst>
        <p:guide orient="horz" pos="2123"/>
        <p:guide pos="38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u Kumar" userId="b0353124b883ee12" providerId="LiveId" clId="{50F05A3B-E3A8-4422-B975-2D58F912F9C3}"/>
    <pc:docChg chg="custSel modSld sldOrd">
      <pc:chgData name="Sonu Kumar" userId="b0353124b883ee12" providerId="LiveId" clId="{50F05A3B-E3A8-4422-B975-2D58F912F9C3}" dt="2025-08-16T19:02:31.377" v="376" actId="1076"/>
      <pc:docMkLst>
        <pc:docMk/>
      </pc:docMkLst>
      <pc:sldChg chg="modSp mod">
        <pc:chgData name="Sonu Kumar" userId="b0353124b883ee12" providerId="LiveId" clId="{50F05A3B-E3A8-4422-B975-2D58F912F9C3}" dt="2025-08-16T19:01:42.024" v="374" actId="255"/>
        <pc:sldMkLst>
          <pc:docMk/>
          <pc:sldMk cId="0" sldId="263"/>
        </pc:sldMkLst>
        <pc:spChg chg="mod">
          <ac:chgData name="Sonu Kumar" userId="b0353124b883ee12" providerId="LiveId" clId="{50F05A3B-E3A8-4422-B975-2D58F912F9C3}" dt="2025-08-16T19:01:42.024" v="374" actId="255"/>
          <ac:spMkLst>
            <pc:docMk/>
            <pc:sldMk cId="0" sldId="263"/>
            <ac:spMk id="20481" creationId="{00000000-0000-0000-0000-000000000000}"/>
          </ac:spMkLst>
        </pc:spChg>
      </pc:sldChg>
      <pc:sldChg chg="addSp delSp modSp mod">
        <pc:chgData name="Sonu Kumar" userId="b0353124b883ee12" providerId="LiveId" clId="{50F05A3B-E3A8-4422-B975-2D58F912F9C3}" dt="2025-08-16T19:02:31.377" v="376" actId="1076"/>
        <pc:sldMkLst>
          <pc:docMk/>
          <pc:sldMk cId="4102196405" sldId="345"/>
        </pc:sldMkLst>
        <pc:picChg chg="mod">
          <ac:chgData name="Sonu Kumar" userId="b0353124b883ee12" providerId="LiveId" clId="{50F05A3B-E3A8-4422-B975-2D58F912F9C3}" dt="2025-08-16T19:02:31.377" v="376" actId="1076"/>
          <ac:picMkLst>
            <pc:docMk/>
            <pc:sldMk cId="4102196405" sldId="345"/>
            <ac:picMk id="5" creationId="{7F071FBA-5D12-03AB-C02D-F3C9A82B1616}"/>
          </ac:picMkLst>
        </pc:picChg>
      </pc:sldChg>
      <pc:sldChg chg="modSp mod">
        <pc:chgData name="Sonu Kumar" userId="b0353124b883ee12" providerId="LiveId" clId="{50F05A3B-E3A8-4422-B975-2D58F912F9C3}" dt="2025-05-01T16:49:29.772" v="23" actId="20577"/>
        <pc:sldMkLst>
          <pc:docMk/>
          <pc:sldMk cId="1384173267" sldId="354"/>
        </pc:sldMkLst>
      </pc:sldChg>
      <pc:sldChg chg="modSp mod">
        <pc:chgData name="Sonu Kumar" userId="b0353124b883ee12" providerId="LiveId" clId="{50F05A3B-E3A8-4422-B975-2D58F912F9C3}" dt="2025-05-01T17:29:43.525" v="160" actId="207"/>
        <pc:sldMkLst>
          <pc:docMk/>
          <pc:sldMk cId="2863383064" sldId="355"/>
        </pc:sldMkLst>
      </pc:sldChg>
      <pc:sldChg chg="ord">
        <pc:chgData name="Sonu Kumar" userId="b0353124b883ee12" providerId="LiveId" clId="{50F05A3B-E3A8-4422-B975-2D58F912F9C3}" dt="2025-05-01T16:54:00.531" v="25"/>
        <pc:sldMkLst>
          <pc:docMk/>
          <pc:sldMk cId="2733343355" sldId="361"/>
        </pc:sldMkLst>
      </pc:sldChg>
      <pc:sldChg chg="delSp modSp mod">
        <pc:chgData name="Sonu Kumar" userId="b0353124b883ee12" providerId="LiveId" clId="{50F05A3B-E3A8-4422-B975-2D58F912F9C3}" dt="2025-08-16T18:59:16.857" v="322" actId="478"/>
        <pc:sldMkLst>
          <pc:docMk/>
          <pc:sldMk cId="3904307550" sldId="363"/>
        </pc:sldMkLst>
        <pc:spChg chg="del mod">
          <ac:chgData name="Sonu Kumar" userId="b0353124b883ee12" providerId="LiveId" clId="{50F05A3B-E3A8-4422-B975-2D58F912F9C3}" dt="2025-08-16T18:59:16.857" v="322" actId="478"/>
          <ac:spMkLst>
            <pc:docMk/>
            <pc:sldMk cId="3904307550" sldId="363"/>
            <ac:spMk id="4" creationId="{2B5C265E-A274-98E9-DC81-E3E368300852}"/>
          </ac:spMkLst>
        </pc:spChg>
      </pc:sldChg>
      <pc:sldChg chg="delSp modSp mod">
        <pc:chgData name="Sonu Kumar" userId="b0353124b883ee12" providerId="LiveId" clId="{50F05A3B-E3A8-4422-B975-2D58F912F9C3}" dt="2025-08-16T18:59:55.532" v="327" actId="478"/>
        <pc:sldMkLst>
          <pc:docMk/>
          <pc:sldMk cId="4020047233" sldId="367"/>
        </pc:sldMkLst>
        <pc:spChg chg="del mod">
          <ac:chgData name="Sonu Kumar" userId="b0353124b883ee12" providerId="LiveId" clId="{50F05A3B-E3A8-4422-B975-2D58F912F9C3}" dt="2025-08-16T18:59:55.532" v="327" actId="478"/>
          <ac:spMkLst>
            <pc:docMk/>
            <pc:sldMk cId="4020047233" sldId="367"/>
            <ac:spMk id="5" creationId="{037AB04E-C07B-F66A-024A-89F88927E876}"/>
          </ac:spMkLst>
        </pc:spChg>
        <pc:picChg chg="mod">
          <ac:chgData name="Sonu Kumar" userId="b0353124b883ee12" providerId="LiveId" clId="{50F05A3B-E3A8-4422-B975-2D58F912F9C3}" dt="2025-08-16T18:59:44.397" v="325" actId="14100"/>
          <ac:picMkLst>
            <pc:docMk/>
            <pc:sldMk cId="4020047233" sldId="367"/>
            <ac:picMk id="3" creationId="{753AAC19-CCAC-E3BB-D597-CA337250333D}"/>
          </ac:picMkLst>
        </pc:picChg>
      </pc:sldChg>
      <pc:sldChg chg="addSp delSp modSp mod">
        <pc:chgData name="Sonu Kumar" userId="b0353124b883ee12" providerId="LiveId" clId="{50F05A3B-E3A8-4422-B975-2D58F912F9C3}" dt="2025-05-01T17:26:33.770" v="122" actId="1076"/>
        <pc:sldMkLst>
          <pc:docMk/>
          <pc:sldMk cId="2496025616" sldId="369"/>
        </pc:sldMkLst>
      </pc:sldChg>
      <pc:sldChg chg="addSp modSp mod">
        <pc:chgData name="Sonu Kumar" userId="b0353124b883ee12" providerId="LiveId" clId="{50F05A3B-E3A8-4422-B975-2D58F912F9C3}" dt="2025-05-01T17:24:18.297" v="105" actId="1076"/>
        <pc:sldMkLst>
          <pc:docMk/>
          <pc:sldMk cId="4061014800" sldId="370"/>
        </pc:sldMkLst>
      </pc:sldChg>
      <pc:sldChg chg="addSp modSp mod">
        <pc:chgData name="Sonu Kumar" userId="b0353124b883ee12" providerId="LiveId" clId="{50F05A3B-E3A8-4422-B975-2D58F912F9C3}" dt="2025-05-01T17:27:39.014" v="129" actId="1076"/>
        <pc:sldMkLst>
          <pc:docMk/>
          <pc:sldMk cId="3829703797" sldId="371"/>
        </pc:sldMkLst>
      </pc:sldChg>
      <pc:sldChg chg="modSp mod">
        <pc:chgData name="Sonu Kumar" userId="b0353124b883ee12" providerId="LiveId" clId="{50F05A3B-E3A8-4422-B975-2D58F912F9C3}" dt="2025-05-01T17:44:12.639" v="307" actId="20577"/>
        <pc:sldMkLst>
          <pc:docMk/>
          <pc:sldMk cId="332850681" sldId="372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3.jpg>
</file>

<file path=ppt/media/image4.8m13Ix9vFqKMv4e8HDJ8t4aVjP1dgqSSw9Uh4pIiBdE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97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337307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8608401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43939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668694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352489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20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3283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6485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053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14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704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6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04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7394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8837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9F288-3DF1-4F18-821E-3AEC53F49408}" type="datetimeFigureOut">
              <a:rPr lang="en-US" smtClean="0"/>
              <a:t>8/17/2025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F6A37D0-48D6-4BB4-9B38-BCA23650E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8376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</p:sldLayoutIdLst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diabetescare/14366209098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diabetes-blood-sugar-diabetic-528678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opedia.org/decision-trees-for-machine-learning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eerj.com/articles/cs-460/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rp.org/journal/paperinformation.aspx?paperid=104256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pixabay.com/en/diabetes-blood-sugar-diabetic-528678/" TargetMode="External"/><Relationship Id="rId4" Type="http://schemas.openxmlformats.org/officeDocument/2006/relationships/image" Target="../media/image27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jangoproject.com/" TargetMode="External"/><Relationship Id="rId2" Type="http://schemas.openxmlformats.org/officeDocument/2006/relationships/hyperlink" Target="https://scikit-learn.org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ocs.streamlit.io/" TargetMode="External"/><Relationship Id="rId4" Type="http://schemas.openxmlformats.org/officeDocument/2006/relationships/hyperlink" Target="https://getbootstrap.com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istentialbuddhist.com/tag/diabetes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d/diabetes-gula-darah-glukosa-1270346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hyperlink" Target="https://ponceelrelajado.com/instalacion-python-django-windows/" TargetMode="External"/><Relationship Id="rId3" Type="http://schemas.openxmlformats.org/officeDocument/2006/relationships/hyperlink" Target="https://www.deviantart.com/mauriliosm/art/honeycomb-icon-PyCharm-747166939" TargetMode="External"/><Relationship Id="rId7" Type="http://schemas.openxmlformats.org/officeDocument/2006/relationships/hyperlink" Target="https://pixabay.com/pt/logotipo-html-html5-%C3%ADcone-2582748/" TargetMode="External"/><Relationship Id="rId12" Type="http://schemas.openxmlformats.org/officeDocument/2006/relationships/image" Target="../media/image9.jpeg"/><Relationship Id="rId2" Type="http://schemas.openxmlformats.org/officeDocument/2006/relationships/image" Target="../media/image4.8m13Ix9vFqKMv4e8HDJ8t4aVjP1dgqSSw9Uh4pIiBdE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fernando-gaitan.com.ar/ordenar-texto-en-columnas-con-css3/" TargetMode="External"/><Relationship Id="rId5" Type="http://schemas.openxmlformats.org/officeDocument/2006/relationships/hyperlink" Target="https://zh.wikipedia.org/wiki/Jupyter" TargetMode="External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hyperlink" Target="https://uk.wikipedia.org/wiki/Panda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ChangeArrowheads="1"/>
          </p:cNvSpPr>
          <p:nvPr/>
        </p:nvSpPr>
        <p:spPr bwMode="auto">
          <a:xfrm>
            <a:off x="-168696" y="2297538"/>
            <a:ext cx="12241360" cy="321626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6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DIABETES PREDICTION  SYSTEM 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700" b="1" dirty="0">
              <a:solidFill>
                <a:srgbClr val="000000"/>
              </a:solidFill>
              <a:latin typeface="Times New Roman" panose="02020603050405020304"/>
              <a:cs typeface="Times New Roman" panose="02020603050405020304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700" b="1" dirty="0">
              <a:solidFill>
                <a:srgbClr val="000000"/>
              </a:solidFill>
              <a:latin typeface="Times New Roman" panose="02020603050405020304"/>
              <a:cs typeface="Times New Roman" panose="02020603050405020304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700" b="1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Presented By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SONU</a:t>
            </a:r>
            <a:r>
              <a:rPr lang="en-IN" sz="1600" b="1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KUMAR</a:t>
            </a:r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52F505-ADAC-A0A1-890D-F909A373F5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9336" y="50744"/>
            <a:ext cx="10852096" cy="20821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3AAC19-CCAC-E3BB-D597-CA3372503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8" t="9718" r="20441" b="6068"/>
          <a:stretch/>
        </p:blipFill>
        <p:spPr>
          <a:xfrm>
            <a:off x="812645" y="1268760"/>
            <a:ext cx="8324310" cy="511256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7A6098A-C4CF-0918-3ECA-CDC64DCA7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1664" y="116632"/>
            <a:ext cx="4824536" cy="576064"/>
          </a:xfrm>
        </p:spPr>
        <p:txBody>
          <a:bodyPr/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VISUALIZATION:-     </a:t>
            </a:r>
          </a:p>
        </p:txBody>
      </p:sp>
    </p:spTree>
    <p:extLst>
      <p:ext uri="{BB962C8B-B14F-4D97-AF65-F5344CB8AC3E}">
        <p14:creationId xmlns:p14="http://schemas.microsoft.com/office/powerpoint/2010/main" val="402004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F927F-784D-F088-84B6-25519EC4D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6632"/>
            <a:ext cx="8596668" cy="576064"/>
          </a:xfrm>
        </p:spPr>
        <p:txBody>
          <a:bodyPr>
            <a:no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Categorizing Data:-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9408232-BEFA-28BE-2314-FAD76612A3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992" y="1268760"/>
            <a:ext cx="5976664" cy="5373217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4694F95-ED70-E030-AF49-960F1FFF167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1124744"/>
            <a:ext cx="5400600" cy="5517233"/>
          </a:xfrm>
        </p:spPr>
      </p:pic>
    </p:spTree>
    <p:extLst>
      <p:ext uri="{BB962C8B-B14F-4D97-AF65-F5344CB8AC3E}">
        <p14:creationId xmlns:p14="http://schemas.microsoft.com/office/powerpoint/2010/main" val="3322612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269FD-92BA-60C9-DB0D-0D466C8BF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5184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FA36F-28AC-87EB-DB85-2A7FEF68D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phase include training different classifier for prediction.</a:t>
            </a:r>
          </a:p>
          <a:p>
            <a:r>
              <a:rPr lang="en-US" dirty="0"/>
              <a:t>Data was divided into 80% training and 20% testing data.</a:t>
            </a:r>
          </a:p>
          <a:p>
            <a:r>
              <a:rPr lang="en-US" dirty="0"/>
              <a:t>The machine learning algorithms used in this study are: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dirty="0"/>
              <a:t>Decision Tree      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dirty="0"/>
              <a:t>Random Forest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dirty="0"/>
              <a:t>Support Vector Machine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6B8476-B732-99CD-3D34-D5784C37A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303912" y="3789040"/>
            <a:ext cx="3670808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50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3B429-37B1-1109-2F26-A5A7AB27A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1168"/>
          </a:xfrm>
        </p:spPr>
        <p:txBody>
          <a:bodyPr/>
          <a:lstStyle/>
          <a:p>
            <a:r>
              <a:rPr lang="en-IN" dirty="0"/>
              <a:t>DECISION TREE CLASSIFIER:-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1E4F7-65C1-A6C1-C547-1AE9676B90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7756" y="1628800"/>
            <a:ext cx="6192688" cy="3908035"/>
          </a:xfrm>
        </p:spPr>
        <p:txBody>
          <a:bodyPr/>
          <a:lstStyle/>
          <a:p>
            <a:r>
              <a:rPr lang="en-IN" dirty="0"/>
              <a:t>DECISION TREE MODEL</a:t>
            </a:r>
          </a:p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1849399-A78C-ED50-A9D9-01139B20C4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99666" y="2060848"/>
            <a:ext cx="6336705" cy="301258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CDC96E-53D8-0199-EB92-D954AF4BB9DA}"/>
              </a:ext>
            </a:extLst>
          </p:cNvPr>
          <p:cNvSpPr txBox="1"/>
          <p:nvPr/>
        </p:nvSpPr>
        <p:spPr>
          <a:xfrm>
            <a:off x="677334" y="5536835"/>
            <a:ext cx="7362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The Accuracy of Decision Tree is </a:t>
            </a:r>
            <a:r>
              <a:rPr lang="en-I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75.32%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64615-0130-8F56-CFAE-3B4AF6263B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35" t="26901" r="46622" b="19736"/>
          <a:stretch/>
        </p:blipFill>
        <p:spPr>
          <a:xfrm>
            <a:off x="7185770" y="1920756"/>
            <a:ext cx="4176464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01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0EBA0-1965-2D7F-6BB6-9D389722B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48680"/>
            <a:ext cx="8596668" cy="695068"/>
          </a:xfrm>
        </p:spPr>
        <p:txBody>
          <a:bodyPr/>
          <a:lstStyle/>
          <a:p>
            <a:r>
              <a:rPr lang="en-IN" dirty="0"/>
              <a:t>RANDOM FOREST CLASSIFIER:-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791B294-138D-3A24-12D8-E7B7F8912342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55440" y="1628775"/>
            <a:ext cx="5328592" cy="4413250"/>
          </a:xfrm>
        </p:spPr>
        <p:txBody>
          <a:bodyPr/>
          <a:lstStyle/>
          <a:p>
            <a:r>
              <a:rPr lang="en-IN" dirty="0"/>
              <a:t>RF MODEL</a:t>
            </a:r>
          </a:p>
          <a:p>
            <a:endParaRPr lang="en-IN" dirty="0"/>
          </a:p>
        </p:txBody>
      </p: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F20E40DE-3DD4-0153-4237-2F68550322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55440" y="2060792"/>
            <a:ext cx="5112568" cy="306861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A7C475B-7F37-863D-ED94-C7CDB15843CF}"/>
              </a:ext>
            </a:extLst>
          </p:cNvPr>
          <p:cNvSpPr txBox="1"/>
          <p:nvPr/>
        </p:nvSpPr>
        <p:spPr>
          <a:xfrm>
            <a:off x="263352" y="5946447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      The Accuracy of Random forest is </a:t>
            </a:r>
            <a:r>
              <a:rPr lang="en-IN" dirty="0">
                <a:solidFill>
                  <a:srgbClr val="FF0000"/>
                </a:solidFill>
              </a:rPr>
              <a:t>79.86%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272C29-0179-DAF0-D0AE-36978CC61C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35" t="26900" r="46456" b="20601"/>
          <a:stretch/>
        </p:blipFill>
        <p:spPr>
          <a:xfrm>
            <a:off x="6888088" y="2035200"/>
            <a:ext cx="4536504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02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06F71-76EE-E1DF-6BD4-54A32B9BF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1168"/>
          </a:xfrm>
        </p:spPr>
        <p:txBody>
          <a:bodyPr/>
          <a:lstStyle/>
          <a:p>
            <a:r>
              <a:rPr lang="en-IN" dirty="0"/>
              <a:t>SUPPORT VECTOR MACHINE:-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7F926-571F-6BBD-3F37-4C92206222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1730275"/>
            <a:ext cx="6324867" cy="4311086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SVM MODEL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3A7824-3D56-488B-6600-DB332105845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1384" y="2285814"/>
            <a:ext cx="6324867" cy="320000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4BFA34-1AA4-C98E-20CD-AD9DB2ED3254}"/>
              </a:ext>
            </a:extLst>
          </p:cNvPr>
          <p:cNvSpPr txBox="1"/>
          <p:nvPr/>
        </p:nvSpPr>
        <p:spPr>
          <a:xfrm>
            <a:off x="911424" y="6132984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The Accuracy of SVM is </a:t>
            </a:r>
            <a:r>
              <a:rPr lang="en-I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76.22%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3D75D1-147F-5F5F-F05F-1B29BFC747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35" t="25230" r="43600" b="21650"/>
          <a:stretch/>
        </p:blipFill>
        <p:spPr>
          <a:xfrm>
            <a:off x="7104112" y="2064346"/>
            <a:ext cx="4884707" cy="364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703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81E67D-27F0-27E9-B304-2E1A7B61C790}"/>
              </a:ext>
            </a:extLst>
          </p:cNvPr>
          <p:cNvSpPr txBox="1"/>
          <p:nvPr/>
        </p:nvSpPr>
        <p:spPr>
          <a:xfrm>
            <a:off x="3287688" y="332656"/>
            <a:ext cx="56166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AND DISCUSSION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70DD2-03AB-6A19-B2BA-7F0A56E5541C}"/>
              </a:ext>
            </a:extLst>
          </p:cNvPr>
          <p:cNvSpPr txBox="1"/>
          <p:nvPr/>
        </p:nvSpPr>
        <p:spPr>
          <a:xfrm>
            <a:off x="407368" y="1018615"/>
            <a:ext cx="1058517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approach uses different classification and ensemble methods and implemented using python.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methods are standard Machine Learning methods used to obtain the best accuracy from data.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work we see that random forest classifier achieves better compared to others.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Overall, we have used best Machine Learning techniques for prediction and to achieve high performance accuracy.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shows the result of these Machine Learning method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2CA9009-E0A0-1786-7EC1-0071EABFA2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974752"/>
              </p:ext>
            </p:extLst>
          </p:nvPr>
        </p:nvGraphicFramePr>
        <p:xfrm>
          <a:off x="1343472" y="4005064"/>
          <a:ext cx="5904656" cy="2664296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3693376">
                  <a:extLst>
                    <a:ext uri="{9D8B030D-6E8A-4147-A177-3AD203B41FA5}">
                      <a16:colId xmlns:a16="http://schemas.microsoft.com/office/drawing/2014/main" val="2957251953"/>
                    </a:ext>
                  </a:extLst>
                </a:gridCol>
                <a:gridCol w="2211280">
                  <a:extLst>
                    <a:ext uri="{9D8B030D-6E8A-4147-A177-3AD203B41FA5}">
                      <a16:colId xmlns:a16="http://schemas.microsoft.com/office/drawing/2014/main" val="1801482687"/>
                    </a:ext>
                  </a:extLst>
                </a:gridCol>
              </a:tblGrid>
              <a:tr h="66607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8939034"/>
                  </a:ext>
                </a:extLst>
              </a:tr>
              <a:tr h="666074">
                <a:tc>
                  <a:txBody>
                    <a:bodyPr/>
                    <a:lstStyle/>
                    <a:p>
                      <a:r>
                        <a:rPr lang="en-IN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75.32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2803843"/>
                  </a:ext>
                </a:extLst>
              </a:tr>
              <a:tr h="666074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79.86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322164"/>
                  </a:ext>
                </a:extLst>
              </a:tr>
              <a:tr h="666074">
                <a:tc>
                  <a:txBody>
                    <a:bodyPr/>
                    <a:lstStyle/>
                    <a:p>
                      <a:r>
                        <a:rPr lang="en-IN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76.22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01992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338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46938-44E3-6EF5-67CC-2DE478E96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59160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PAGE:-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B8C6E-6A87-F281-2E79-48B734100E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484784"/>
            <a:ext cx="4670025" cy="4556577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586B0D-1D49-FD9E-2D2E-F9777EB2A3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29527" y="1484784"/>
            <a:ext cx="5842190" cy="4772603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4FAA03-5C62-F5C5-12FE-1E486848FC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4" y="1916831"/>
            <a:ext cx="5760640" cy="41583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41D15F-DFB5-09E2-F3DC-CF14782EF6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018" y="1928731"/>
            <a:ext cx="5916959" cy="417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415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5DC88-49E6-65DB-4F78-25BE8F2D3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1168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A4DC1-F18D-B7D0-EDD5-5433BB1B7E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628800"/>
            <a:ext cx="5616624" cy="4412562"/>
          </a:xfrm>
        </p:spPr>
        <p:txBody>
          <a:bodyPr/>
          <a:lstStyle/>
          <a:p>
            <a:r>
              <a:rPr lang="en-IN" dirty="0"/>
              <a:t>Prediction 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6795FB-7585-C100-D311-75E36DD33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23992" y="1628800"/>
            <a:ext cx="5904656" cy="4412562"/>
          </a:xfrm>
        </p:spPr>
        <p:txBody>
          <a:bodyPr/>
          <a:lstStyle/>
          <a:p>
            <a:r>
              <a:rPr lang="en-IN" dirty="0"/>
              <a:t>Prediction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FB796F-6426-E9D4-9666-EC5FA6CE6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61" y="2132855"/>
            <a:ext cx="5434575" cy="34573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6CE16DE-55A4-CDA4-8548-725A87A486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52" y="1989819"/>
            <a:ext cx="5813708" cy="3600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A2CAC82-8DB1-84F0-E0D6-31E13890F7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791746" y="260648"/>
            <a:ext cx="2592288" cy="142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033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6F036E-8D75-9807-A605-04D5E2AC71F5}"/>
              </a:ext>
            </a:extLst>
          </p:cNvPr>
          <p:cNvSpPr txBox="1"/>
          <p:nvPr/>
        </p:nvSpPr>
        <p:spPr>
          <a:xfrm>
            <a:off x="119336" y="692696"/>
            <a:ext cx="11976992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SCOPE:-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tegration of Real-Time Data:- Future versions can include data from wearable health devices to provide real-time predictions.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 Development:- Creating an Android/iOS app for easier access and portability.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Models:- Use deep learning or ensemble techniques to further improve accuracy.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Accounts &amp; History:- Implement login and personalized dashboards where users can track their prediction.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CONCLUSION:-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Diabetes Prediction System is a web-based tool that uses ML to assess diabetes risk.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analyzes basic health inputs such as glucose level, blood pressure, BMI, insulin level, and 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helps with early diagnosis, especially for people without regular access to medical checkups.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combines healthcare and technology, showing how ML can enhance medical support.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platform is user-friendly, quick, and accurate, providing results instantly.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83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7ADC8E-8E60-2E69-E1D5-B9547885728D}"/>
              </a:ext>
            </a:extLst>
          </p:cNvPr>
          <p:cNvSpPr txBox="1"/>
          <p:nvPr/>
        </p:nvSpPr>
        <p:spPr>
          <a:xfrm>
            <a:off x="4871864" y="260648"/>
            <a:ext cx="2448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 :- 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CA4373-626B-2348-B6B9-CAB30E33AF64}"/>
              </a:ext>
            </a:extLst>
          </p:cNvPr>
          <p:cNvSpPr txBox="1"/>
          <p:nvPr/>
        </p:nvSpPr>
        <p:spPr>
          <a:xfrm>
            <a:off x="263352" y="1340768"/>
            <a:ext cx="11496600" cy="68941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Diabetes is caused due to an increase in blood sugar levels and is one of the most chronic and life-threatening diseases.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not treated or diagnosed early, it can lead to serious health complications like heart disease, kidney failure, and nerve damage.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aim of this project is to develop a system that can predict the likelihood of diabetes using machine learning techniques.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uses patient data like glucose level, blood pressure, insulin, BMI, and age to predict a quick prediction.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Various ML algorithms like  Decision Tree,  Support Vector Machine, and Random Forest are used.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performances of these algorithms are evaluated on various measures like Precision, Accuracy, F-Score, and Recall.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demonstrates how technology and AI can help in early diagnosis and improve public health awareness.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17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 noChangeArrowheads="1"/>
          </p:cNvSpPr>
          <p:nvPr/>
        </p:nvSpPr>
        <p:spPr bwMode="auto">
          <a:xfrm>
            <a:off x="335361" y="711408"/>
            <a:ext cx="11449272" cy="536153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IN" altLang="en-US" sz="28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</a:t>
            </a:r>
            <a:r>
              <a:rPr lang="en-US" sz="28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000" dirty="0"/>
              <a:t>UCI Machine Learning Repository - Pima Indians Diabetes Dataset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sz="2000" dirty="0"/>
              <a:t>Scikit-learn documentation - </a:t>
            </a:r>
            <a:r>
              <a:rPr lang="en-IN" sz="2000" dirty="0">
                <a:hlinkClick r:id="rId2"/>
              </a:rPr>
              <a:t>https://scikit-learn.org</a:t>
            </a:r>
            <a:endParaRPr lang="en-IN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it-IT" sz="2000" dirty="0"/>
              <a:t>Django Documentation - </a:t>
            </a:r>
            <a:r>
              <a:rPr lang="it-IT" sz="2000" dirty="0">
                <a:hlinkClick r:id="rId3"/>
              </a:rPr>
              <a:t>https://docs.djangoproject.com</a:t>
            </a:r>
            <a:endParaRPr lang="it-IT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sz="2000" dirty="0"/>
              <a:t>Bootstrap Official Site - </a:t>
            </a:r>
            <a:r>
              <a:rPr lang="en-IN" sz="2000" dirty="0">
                <a:hlinkClick r:id="rId4"/>
              </a:rPr>
              <a:t>https://getbootstrap.com</a:t>
            </a:r>
            <a:endParaRPr lang="it-IT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000" dirty="0" err="1"/>
              <a:t>Streamlit</a:t>
            </a:r>
            <a:r>
              <a:rPr lang="en-US" sz="2000" dirty="0"/>
              <a:t> Documentation (optional if used) - </a:t>
            </a:r>
            <a:r>
              <a:rPr lang="en-US" sz="2000" dirty="0">
                <a:hlinkClick r:id="rId5"/>
              </a:rPr>
              <a:t>https://docs.streamlit.io</a:t>
            </a:r>
            <a:endParaRPr lang="it-IT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000" dirty="0"/>
              <a:t>Research papers on Diabetes Prediction using Machine Learning (from Google Scholar / ResearchGate)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87960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78594-C041-1A9D-FFB6-6DFB08CC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Definition:-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30FB5-CEEF-95E8-0FDD-C46691B3E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56793"/>
            <a:ext cx="11107298" cy="4484570"/>
          </a:xfrm>
        </p:spPr>
        <p:txBody>
          <a:bodyPr/>
          <a:lstStyle/>
          <a:p>
            <a:r>
              <a:rPr lang="en-US" dirty="0"/>
              <a:t>Diabetes is a growing global health concern affecting millions of people.</a:t>
            </a:r>
          </a:p>
          <a:p>
            <a:r>
              <a:rPr lang="en-US" dirty="0"/>
              <a:t>Early detection is crucial to prevent serious health complications.</a:t>
            </a:r>
          </a:p>
          <a:p>
            <a:r>
              <a:rPr lang="en-US" dirty="0"/>
              <a:t>Many individuals remain unaware of their diabetic condition until it becomes severe.</a:t>
            </a:r>
          </a:p>
          <a:p>
            <a:r>
              <a:rPr lang="en-US" dirty="0"/>
              <a:t>Regular doctor visits for health check-ups are not always feasible due to cost, time, or lack of access.</a:t>
            </a:r>
          </a:p>
          <a:p>
            <a:r>
              <a:rPr lang="en-US" dirty="0"/>
              <a:t>There is a need for a simple, accessible, and quick tool to help people assess their risk of diabetes using basic health details.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2835BB-65A3-A45D-3396-1C604E995D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95676" y="3913040"/>
            <a:ext cx="8596668" cy="272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679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79776" y="270967"/>
            <a:ext cx="40324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Introduction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7368" y="1124744"/>
            <a:ext cx="110172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Diabetes is one of the most noxious diseases in the world.</a:t>
            </a:r>
          </a:p>
          <a:p>
            <a:pPr marL="342900" indent="-342900" algn="just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Diabetes is caused because of obesity, high blood glucose level.</a:t>
            </a:r>
          </a:p>
          <a:p>
            <a:pPr algn="just"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Approximately 537 million adults (20-79 years) are living with diabetes. The total number of people living with diabetes is projected to rise to 643 million by 2030 and 783 million by 2045.</a:t>
            </a:r>
          </a:p>
          <a:p>
            <a:pPr marL="342900" indent="-342900" algn="just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types of Diabetes are ;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 1 ,Type 2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Type 3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1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diabetes means that the immune system is  compromised, and the cells fail to produce insulin in sufficient amounts.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2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diabetes means that the cells produce a low quantity of insulin, or the body can’t use the insulin correctly.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3-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Gestational diabetes is a type of diabetes that develops during pregnancy. Gestational diabetes is usually diagnosed in the 24th to 28th week of pregnancy.</a:t>
            </a:r>
          </a:p>
          <a:p>
            <a:pPr algn="just"/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EB16D-23BA-EF8B-2AAE-CCFD11CBB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5184"/>
          </a:xfrm>
        </p:spPr>
        <p:txBody>
          <a:bodyPr/>
          <a:lstStyle/>
          <a:p>
            <a:r>
              <a:rPr lang="en-IN" dirty="0"/>
              <a:t>                             OBJECTIVE:-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53374-2737-E5F4-BC75-DAE9AACB9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1624" y="1628801"/>
            <a:ext cx="8064896" cy="4176463"/>
          </a:xfrm>
        </p:spPr>
        <p:txBody>
          <a:bodyPr>
            <a:no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user-friendly web application for early-stage diabetes prediction.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predict whether a person is diabetic or not using basic medical details like glucose level, blood pressure, BMI, insulin level, and age.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reduce the processing time and improve prediction accuracy using machine learning techniques.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support early diagnosis so that users can take preventive action or consult a doctor in time.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evaluate and compare the performance of different machine learning models.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1579D8-E0D3-A5EF-E25F-1D12C0526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"/>
            <a:ext cx="24821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688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5F5A7-4A43-83E9-2A30-7D74892A6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344" y="332656"/>
            <a:ext cx="5544616" cy="6336704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USED:-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Pycharm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 ANALYSIS AND PREDICTION:-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Pandas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Scikit Learn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VISUALIZATION:-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Matplotlib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Seaborn</a:t>
            </a:r>
          </a:p>
          <a:p>
            <a:pPr>
              <a:buFont typeface="Arial" panose="020B0604020202020204" pitchFamily="34" charset="0"/>
              <a:buChar char="•"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AND BACKEND:-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HTML, CSS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Django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DFC72E-C8E9-FAB2-384C-4E47BC1B58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63952" y="260648"/>
            <a:ext cx="1738625" cy="12214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ACDBB3-F54A-5D66-19E4-879570A92A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752184" y="116632"/>
            <a:ext cx="1604197" cy="162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E0A4CB-258B-AAF6-0E14-24E3AA1FDE2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871864" y="2132856"/>
            <a:ext cx="1872208" cy="19389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2B77941-EFDD-9A9A-3D02-4EC251BAAC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104112" y="2266950"/>
            <a:ext cx="2857500" cy="11620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D6E1FDE-E949-E51B-E484-169549288F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7959545" y="3499475"/>
            <a:ext cx="1428750" cy="14287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1708D7B-8565-B190-5320-25DB3124295A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5372539" y="4593308"/>
            <a:ext cx="2583625" cy="142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34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>
            <a:extLst>
              <a:ext uri="{FF2B5EF4-FFF2-40B4-BE49-F238E27FC236}">
                <a16:creationId xmlns:a16="http://schemas.microsoft.com/office/drawing/2014/main" id="{C0FAFA94-8F30-B255-6FA2-57E44256F4FE}"/>
              </a:ext>
            </a:extLst>
          </p:cNvPr>
          <p:cNvSpPr txBox="1"/>
          <p:nvPr/>
        </p:nvSpPr>
        <p:spPr>
          <a:xfrm>
            <a:off x="2711624" y="332656"/>
            <a:ext cx="4988755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IN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+mn-ea"/>
              </a:rPr>
              <a:t>     DATA FLOW DIAGRAM:-</a:t>
            </a:r>
            <a:endParaRPr lang="en-US" sz="28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071FBA-5D12-03AB-C02D-F3C9A82B1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29" t="32150" r="9838" b="13251"/>
          <a:stretch/>
        </p:blipFill>
        <p:spPr>
          <a:xfrm>
            <a:off x="479376" y="1284140"/>
            <a:ext cx="8496944" cy="428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9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7CB79-5353-C9E0-0057-87DFA5F70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416" y="209137"/>
            <a:ext cx="8596667" cy="566738"/>
          </a:xfrm>
        </p:spPr>
        <p:txBody>
          <a:bodyPr>
            <a:normAutofit fontScale="90000"/>
          </a:bodyPr>
          <a:lstStyle/>
          <a:p>
            <a:r>
              <a:rPr lang="en-IN" dirty="0"/>
              <a:t>                           </a:t>
            </a: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DATA:-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1F80343-4E1C-AA41-4E21-65F02A544C3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6" b="4166"/>
          <a:stretch>
            <a:fillRect/>
          </a:stretch>
        </p:blipFill>
        <p:spPr>
          <a:xfrm>
            <a:off x="479376" y="2060575"/>
            <a:ext cx="9577064" cy="479742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69249B-D42A-71F6-0BDA-93B3A418FC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7309" y="980728"/>
            <a:ext cx="8848773" cy="720080"/>
          </a:xfrm>
        </p:spPr>
        <p:txBody>
          <a:bodyPr>
            <a:no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used in this paper was obtained from the Kaggle “Pima Indians Diabetes Database.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dataset has 768 samples of diabetic and healthy individuals.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5896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0D879-54A4-557E-97C6-D400844DC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3" y="266534"/>
            <a:ext cx="7848872" cy="570178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</a:t>
            </a:r>
            <a:r>
              <a:rPr lang="en-IN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 IN THE DATASET:-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767F7A7-2507-5A11-D9AC-8FF6BF0426B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8" r="2698"/>
          <a:stretch>
            <a:fillRect/>
          </a:stretch>
        </p:blipFill>
        <p:spPr>
          <a:xfrm>
            <a:off x="479376" y="1006696"/>
            <a:ext cx="9080952" cy="4795566"/>
          </a:xfrm>
        </p:spPr>
      </p:pic>
    </p:spTree>
    <p:extLst>
      <p:ext uri="{BB962C8B-B14F-4D97-AF65-F5344CB8AC3E}">
        <p14:creationId xmlns:p14="http://schemas.microsoft.com/office/powerpoint/2010/main" val="390430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1063C6EC2722749B9FF65340F8AB8C5" ma:contentTypeVersion="2" ma:contentTypeDescription="Create a new document." ma:contentTypeScope="" ma:versionID="891c28d459b3c1cdf02d2f28e213f29a">
  <xsd:schema xmlns:xsd="http://www.w3.org/2001/XMLSchema" xmlns:xs="http://www.w3.org/2001/XMLSchema" xmlns:p="http://schemas.microsoft.com/office/2006/metadata/properties" xmlns:ns3="b9f7efa1-d173-4c09-9931-60edbc1ab7fc" targetNamespace="http://schemas.microsoft.com/office/2006/metadata/properties" ma:root="true" ma:fieldsID="a6f6cf1e7839acc2e7eff27b566fce99" ns3:_="">
    <xsd:import namespace="b9f7efa1-d173-4c09-9931-60edbc1ab7f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f7efa1-d173-4c09-9931-60edbc1ab7f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EBA643A-D9EF-4810-B93A-DF1A770B25E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B55A27D-5310-4470-AD2F-BFA07AE0E9DA}">
  <ds:schemaRefs>
    <ds:schemaRef ds:uri="http://www.w3.org/XML/1998/namespace"/>
    <ds:schemaRef ds:uri="http://purl.org/dc/elements/1.1/"/>
    <ds:schemaRef ds:uri="b9f7efa1-d173-4c09-9931-60edbc1ab7fc"/>
    <ds:schemaRef ds:uri="http://schemas.microsoft.com/office/2006/documentManagement/types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F0F0FF07-0EC0-409A-A884-3F2CFA7250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9f7efa1-d173-4c09-9931-60edbc1ab7f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2308</TotalTime>
  <Words>969</Words>
  <Application>Microsoft Office PowerPoint</Application>
  <PresentationFormat>Widescreen</PresentationFormat>
  <Paragraphs>127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Problem Definition:-</vt:lpstr>
      <vt:lpstr>PowerPoint Presentation</vt:lpstr>
      <vt:lpstr>                             OBJECTIVE:-</vt:lpstr>
      <vt:lpstr>PowerPoint Presentation</vt:lpstr>
      <vt:lpstr>PowerPoint Presentation</vt:lpstr>
      <vt:lpstr>                           SAMPLE DATA:-</vt:lpstr>
      <vt:lpstr>                              ATTRIBUTE IN THE DATASET:-</vt:lpstr>
      <vt:lpstr>VISUALIZATION:-     </vt:lpstr>
      <vt:lpstr>Categorizing Data:-</vt:lpstr>
      <vt:lpstr>MODEL TRAINING:-</vt:lpstr>
      <vt:lpstr>DECISION TREE CLASSIFIER:-</vt:lpstr>
      <vt:lpstr>RANDOM FOREST CLASSIFIER:-</vt:lpstr>
      <vt:lpstr>SUPPORT VECTOR MACHINE:-</vt:lpstr>
      <vt:lpstr>PowerPoint Presentation</vt:lpstr>
      <vt:lpstr>WEB PAGE:-</vt:lpstr>
      <vt:lpstr>RESULT:-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Yashodhara</dc:creator>
  <cp:lastModifiedBy>Sonu Kumar</cp:lastModifiedBy>
  <cp:revision>373</cp:revision>
  <dcterms:created xsi:type="dcterms:W3CDTF">2021-11-25T12:11:00Z</dcterms:created>
  <dcterms:modified xsi:type="dcterms:W3CDTF">2025-08-16T19:02:33Z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D5BDBAAC18044DE5A25ACD0627BAC1C5</vt:lpwstr>
  </property>
  <property fmtid="{D5CDD505-2E9C-101B-9397-08002B2CF9AE}" pid="3" name="KSOProductBuildVer">
    <vt:lpwstr>1033-11.2.0.11486</vt:lpwstr>
  </property>
  <property fmtid="{D5CDD505-2E9C-101B-9397-08002B2CF9AE}" pid="4" name="MSIP_Label_defa4170-0d19-0005-0004-bc88714345d2_Enabled">
    <vt:lpwstr>true</vt:lpwstr>
  </property>
  <property fmtid="{D5CDD505-2E9C-101B-9397-08002B2CF9AE}" pid="5" name="MSIP_Label_defa4170-0d19-0005-0004-bc88714345d2_SetDate">
    <vt:lpwstr>2023-05-06T08:52:22Z</vt:lpwstr>
  </property>
  <property fmtid="{D5CDD505-2E9C-101B-9397-08002B2CF9AE}" pid="6" name="MSIP_Label_defa4170-0d19-0005-0004-bc88714345d2_Method">
    <vt:lpwstr>Standard</vt:lpwstr>
  </property>
  <property fmtid="{D5CDD505-2E9C-101B-9397-08002B2CF9AE}" pid="7" name="MSIP_Label_defa4170-0d19-0005-0004-bc88714345d2_Name">
    <vt:lpwstr>defa4170-0d19-0005-0004-bc88714345d2</vt:lpwstr>
  </property>
  <property fmtid="{D5CDD505-2E9C-101B-9397-08002B2CF9AE}" pid="8" name="MSIP_Label_defa4170-0d19-0005-0004-bc88714345d2_SiteId">
    <vt:lpwstr>ac299248-d93a-4f10-aeb3-0cb11f964474</vt:lpwstr>
  </property>
  <property fmtid="{D5CDD505-2E9C-101B-9397-08002B2CF9AE}" pid="9" name="MSIP_Label_defa4170-0d19-0005-0004-bc88714345d2_ActionId">
    <vt:lpwstr>7e84889e-c320-4fb7-9301-63a2d36c1922</vt:lpwstr>
  </property>
  <property fmtid="{D5CDD505-2E9C-101B-9397-08002B2CF9AE}" pid="10" name="MSIP_Label_defa4170-0d19-0005-0004-bc88714345d2_ContentBits">
    <vt:lpwstr>0</vt:lpwstr>
  </property>
  <property fmtid="{D5CDD505-2E9C-101B-9397-08002B2CF9AE}" pid="11" name="ContentTypeId">
    <vt:lpwstr>0x010100B1063C6EC2722749B9FF65340F8AB8C5</vt:lpwstr>
  </property>
</Properties>
</file>

<file path=docProps/thumbnail.jpeg>
</file>